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980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636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609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412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809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363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923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758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341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400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228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546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8175282" cy="5669251"/>
          </a:xfrm>
        </p:spPr>
        <p:txBody>
          <a:bodyPr>
            <a:normAutofit fontScale="90000"/>
          </a:bodyPr>
          <a:lstStyle/>
          <a:p>
            <a:r>
              <a:rPr lang="uk-UA" sz="2700" b="1" dirty="0" smtClean="0"/>
              <a:t/>
            </a:r>
            <a:br>
              <a:rPr lang="uk-UA" sz="2700" b="1" dirty="0" smtClean="0"/>
            </a:br>
            <a:r>
              <a:rPr lang="uk-UA" sz="2700" b="1" dirty="0"/>
              <a:t/>
            </a:r>
            <a:br>
              <a:rPr lang="uk-UA" sz="2700" b="1" dirty="0"/>
            </a:br>
            <a:r>
              <a:rPr lang="uk-UA" sz="2700" b="1" dirty="0" smtClean="0"/>
              <a:t/>
            </a:r>
            <a:br>
              <a:rPr lang="uk-UA" sz="2700" b="1" dirty="0" smtClean="0"/>
            </a:br>
            <a:r>
              <a:rPr lang="uk-UA" sz="2700" b="1" dirty="0"/>
              <a:t/>
            </a:r>
            <a:br>
              <a:rPr lang="uk-UA" sz="2700" b="1" dirty="0"/>
            </a:br>
            <a:r>
              <a:rPr lang="uk-UA" sz="2700" b="1" dirty="0" smtClean="0">
                <a:solidFill>
                  <a:schemeClr val="accent6">
                    <a:lumMod val="75000"/>
                  </a:schemeClr>
                </a:solidFill>
              </a:rPr>
              <a:t>Міністерство </a:t>
            </a:r>
            <a:r>
              <a:rPr lang="uk-UA" sz="2700" b="1" dirty="0">
                <a:solidFill>
                  <a:schemeClr val="accent6">
                    <a:lumMod val="75000"/>
                  </a:schemeClr>
                </a:solidFill>
              </a:rPr>
              <a:t>освіти і науки України</a:t>
            </a:r>
            <a:r>
              <a:rPr lang="ru-RU" sz="27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b="1" dirty="0">
                <a:solidFill>
                  <a:schemeClr val="accent6">
                    <a:lumMod val="75000"/>
                  </a:schemeClr>
                </a:solidFill>
              </a:rPr>
              <a:t>Херсонський державний університет</a:t>
            </a:r>
            <a:r>
              <a:rPr lang="ru-RU" sz="27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b="1" dirty="0">
                <a:solidFill>
                  <a:schemeClr val="accent6">
                    <a:lumMod val="75000"/>
                  </a:schemeClr>
                </a:solidFill>
              </a:rPr>
              <a:t>Факультет економіки та менеджменту</a:t>
            </a:r>
            <a:r>
              <a:rPr lang="ru-RU" sz="27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b="1" dirty="0">
                <a:solidFill>
                  <a:schemeClr val="accent6">
                    <a:lumMod val="75000"/>
                  </a:schemeClr>
                </a:solidFill>
              </a:rPr>
              <a:t>Кафедра </a:t>
            </a:r>
            <a:r>
              <a:rPr lang="uk-UA" sz="2700" b="1" dirty="0" smtClean="0">
                <a:solidFill>
                  <a:schemeClr val="accent6">
                    <a:lumMod val="75000"/>
                  </a:schemeClr>
                </a:solidFill>
              </a:rPr>
              <a:t>менеджменту і </a:t>
            </a:r>
            <a:r>
              <a:rPr lang="uk-UA" sz="2700" b="1" dirty="0" smtClean="0">
                <a:solidFill>
                  <a:schemeClr val="accent6">
                    <a:lumMod val="75000"/>
                  </a:schemeClr>
                </a:solidFill>
              </a:rPr>
              <a:t>адміністрування</a:t>
            </a:r>
            <a:r>
              <a:rPr lang="ru-RU" sz="27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7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b="1" dirty="0" smtClean="0">
                <a:solidFill>
                  <a:schemeClr val="accent6">
                    <a:lumMod val="75000"/>
                  </a:schemeClr>
                </a:solidFill>
              </a:rPr>
              <a:t>«Контролінг»</a:t>
            </a:r>
            <a:r>
              <a:rPr lang="ru-RU" sz="2700" b="1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b="1" dirty="0">
                <a:solidFill>
                  <a:schemeClr val="accent6">
                    <a:lumMod val="75000"/>
                  </a:schemeClr>
                </a:solidFill>
              </a:rPr>
              <a:t> </a:t>
            </a:r>
            <a:r>
              <a:rPr lang="ru-RU" sz="27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dirty="0">
                <a:solidFill>
                  <a:schemeClr val="accent6">
                    <a:lumMod val="75000"/>
                  </a:schemeClr>
                </a:solidFill>
              </a:rPr>
              <a:t>Галузь знань </a:t>
            </a:r>
            <a:r>
              <a:rPr lang="uk-UA" sz="2700" u="sng" dirty="0">
                <a:solidFill>
                  <a:schemeClr val="accent6">
                    <a:lumMod val="75000"/>
                  </a:schemeClr>
                </a:solidFill>
              </a:rPr>
              <a:t>07 Управління та адміністрування</a:t>
            </a:r>
            <a:r>
              <a:rPr lang="ru-RU" sz="27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dirty="0">
                <a:solidFill>
                  <a:schemeClr val="accent6">
                    <a:lumMod val="75000"/>
                  </a:schemeClr>
                </a:solidFill>
              </a:rPr>
              <a:t>Спеціальність </a:t>
            </a:r>
            <a:r>
              <a:rPr lang="uk-UA" sz="2700" dirty="0" smtClean="0">
                <a:solidFill>
                  <a:schemeClr val="accent6">
                    <a:lumMod val="75000"/>
                  </a:schemeClr>
                </a:solidFill>
              </a:rPr>
              <a:t>073 «Менеджмент»</a:t>
            </a:r>
            <a:r>
              <a:rPr lang="ru-RU" sz="27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dirty="0">
                <a:solidFill>
                  <a:schemeClr val="accent6">
                    <a:lumMod val="75000"/>
                  </a:schemeClr>
                </a:solidFill>
              </a:rPr>
              <a:t>Ступінь вищої освіти </a:t>
            </a:r>
            <a:r>
              <a:rPr lang="uk-UA" sz="2700" u="sng" dirty="0">
                <a:solidFill>
                  <a:schemeClr val="accent6">
                    <a:lumMod val="75000"/>
                  </a:schemeClr>
                </a:solidFill>
              </a:rPr>
              <a:t>бакалавр</a:t>
            </a:r>
            <a:r>
              <a:rPr lang="ru-RU" sz="27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7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7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b="1" dirty="0" smtClean="0">
                <a:solidFill>
                  <a:schemeClr val="accent6">
                    <a:lumMod val="75000"/>
                  </a:schemeClr>
                </a:solidFill>
              </a:rPr>
              <a:t>ХЕРСОН</a:t>
            </a:r>
            <a:r>
              <a:rPr lang="ru-RU" sz="27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dirty="0">
                <a:solidFill>
                  <a:schemeClr val="accent6">
                    <a:lumMod val="75000"/>
                  </a:schemeClr>
                </a:solidFill>
              </a:rPr>
              <a:t> 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6">
                    <a:lumMod val="75000"/>
                  </a:schemeClr>
                </a:solidFill>
              </a:rPr>
            </a:b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Предметом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вивчення навчальної дисципліни 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«Контролінг» є принципи оперативного та стратегічного управління процесами, що здійснюються на підприємстві для досягнення усіма структурними підрозділами стратегічних і поточних цілей та прийняття управлінських рішень з оптимізації співвідношення “витрати-обсяг прибуток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”.</a:t>
            </a:r>
          </a:p>
          <a:p>
            <a:pPr>
              <a:buNone/>
            </a:pPr>
            <a:r>
              <a:rPr lang="uk-UA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Метою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викладання 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дисципліни є </a:t>
            </a:r>
            <a:r>
              <a:rPr lang="ru-RU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надання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студентам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необхідних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знань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навичок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контролінгу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>
              <a:buNone/>
            </a:pPr>
            <a:endParaRPr lang="uk-UA" sz="11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None/>
            </a:pPr>
            <a:r>
              <a:rPr lang="uk-UA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Основними </a:t>
            </a:r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завданнями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вивчення дисципліни 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«Контролінг»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19100" algn="just"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оволодіння теоретичними (базовими) знаннями з питань сутності, функції та видів контролінгу, організації управлінського обліку в системі контролінгу; 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19100" algn="just"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опанування методології оперативного і стратегічного контролінгу та контролінгу інвестиційних проектів; 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19100" algn="just"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формування практичних навичок щодо створення служби контролінгу та системи бюджетування, проведення діагностики фінансово-господарського стану підприємництва та підтримки прийняття управлінських рішень.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6632"/>
            <a:ext cx="8301608" cy="6741368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Компетентності 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здобувачів ступеня вищої освіти бакалавр з навчальної дисципліни: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1. Здатність визначати та описувати характеристики організації. </a:t>
            </a: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2. Здатність аналізувати результати діяльності організації, зіставляти їх з факторами впливу зовнішнього та внутрішнього середовища. </a:t>
            </a: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3. Здатність визначати перспективи розвитку організації. </a:t>
            </a: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4. Вміння визначати функціональні області організації та зв’язки між ними. </a:t>
            </a: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5. Здатність управляти організацією та її підрозділами через реалізацію функцій </a:t>
            </a:r>
            <a:r>
              <a:rPr lang="uk-UA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менеджменту</a:t>
            </a: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Програмні  результати навчання</a:t>
            </a:r>
            <a:r>
              <a:rPr lang="uk-UA" sz="18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</a:t>
            </a:r>
            <a:r>
              <a:rPr lang="uk-UA" sz="1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нати свої права і обов’язки як члена суспільства, усвідомлювати цінності громадянського суспільства, 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верховенства права, прав і свобод людини і громадянина в Україні,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80"/>
              </a:spcAft>
            </a:pPr>
            <a:r>
              <a:rPr lang="uk-UA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демонструвати </a:t>
            </a: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навички аналізу ситуації та здійснення комунікації у різних сферах діяльності </a:t>
            </a:r>
            <a:r>
              <a:rPr lang="uk-UA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організації</a:t>
            </a: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</a:t>
            </a: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180"/>
              </a:spcAft>
            </a:pP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</a:t>
            </a:r>
            <a:r>
              <a:rPr lang="uk-UA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цінювати </a:t>
            </a: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правові, соціальні та економічні наслідки функціонування </a:t>
            </a:r>
            <a:r>
              <a:rPr lang="uk-UA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організації, </a:t>
            </a: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180"/>
              </a:spcAft>
            </a:pP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описувати зміст функціональних сфер діяльності організації. </a:t>
            </a: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виявляти навички пошуку, збирання та аналізу інформації, розрахунку показників для обґрунтування управлінських рішень</a:t>
            </a:r>
            <a:endParaRPr lang="en-US" sz="1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Перел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тем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88560" y="1690689"/>
            <a:ext cx="7886700" cy="4351338"/>
          </a:xfrm>
        </p:spPr>
        <p:txBody>
          <a:bodyPr>
            <a:norm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ТЕМА 1.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Філософія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 причини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виникнення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контролінгу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ТЕМА 2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Контролінг: сутність, функції та види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ТЕМА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3.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Характеристика об’єктів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контролінгу.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ТЕМА 4.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Організація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управлінського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обліку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контролінгу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indent="0">
              <a:spcAft>
                <a:spcPts val="0"/>
              </a:spcAft>
              <a:buNone/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ТЕМА 5. Система планування і бюджетування на підприємстві.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ТЕМА 6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Методичний інструментарій оперативного </a:t>
            </a:r>
            <a:r>
              <a:rPr lang="uk-UA" sz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контролінгу.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ТЕМА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7.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Аналіз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взаємозв’язку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витрат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обсягу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діяльності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прибутку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ТЕМА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8. 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Контролінг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прийняття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управлінських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рішень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ТЕМА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9.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Контролінг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інвестиційних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проектів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РЕКОМЕНДОВАНА ЛІТЕРАТУРА: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8961" y="1000108"/>
            <a:ext cx="8686800" cy="512605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 Давидович І. Є.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Контролінг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навчальний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посібник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/ І. Є. Давидович. – К.: Центр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учбової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літератури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2008. – 552 с.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Калайтан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Т. В.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Контролінг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навчальний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посібник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/ Т. В.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Калайтан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–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Львів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Новий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Світ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2000, 2008. – 252 с.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3.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Контроллинг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как инструмент управления предприятием / Е. А.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Ананькина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С. В.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Данилочкин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Н. Г.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Данилочкина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и др. – М.: ЮНИТИ-ДАНА, 2004. – 279 с.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4.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Яковлєв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Ю. П.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Контролінг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базі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інформаційних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технологій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/ Ю. П.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Яковлєв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– К.: Центр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навчальної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літератури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2006. – 318 с.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5.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Методичні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рекомендації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самостійної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роботи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навчальної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дисципліни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"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Фінансовий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контролінг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" для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студентів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спеціальності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8.03050801 "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Фінанси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 кредит"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усіх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форм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навчання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/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укл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Н. В.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Сабліна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Т. Б. Кузенко. – Х. : Вид. ХНЕУ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ім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С.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Кузнеця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2014. – 48 с. </a:t>
            </a:r>
            <a:endParaRPr lang="ru-RU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6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Швиданенко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Г. О., Лавриненко В. В.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Контролінг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навчальний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посібник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/ Г. О.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Швиданенко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В. В. Лавриненко;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Мін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-во освіти і науки України, ДВНЗ «КНЕУ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ім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Вадима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Гетьмана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». – К.: КНЕУ, 2008. – 264 с.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7.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Цигилик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І. І.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Контролінг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навчальний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посібник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/ І. І.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Цигилик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Мін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-во освіти і науки України,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-т менеджменту та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економіки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«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Галицька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академія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». – К.: ЦНЛ, 2004. – 76 с. 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228600" algn="l"/>
                <a:tab pos="1139190" algn="l"/>
              </a:tabLst>
            </a:pP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</TotalTime>
  <Words>617</Words>
  <Application>Microsoft Office PowerPoint</Application>
  <PresentationFormat>Экран (4:3)</PresentationFormat>
  <Paragraphs>39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    Міністерство освіти і науки України Херсонський державний університет Факультет економіки та менеджменту Кафедра менеджменту і адміністрування  «Контролінг»   Галузь знань 07 Управління та адміністрування Спеціальність 073 «Менеджмент» Ступінь вищої освіти бакалавр   ХЕРСОН   </vt:lpstr>
      <vt:lpstr>Презентация PowerPoint</vt:lpstr>
      <vt:lpstr>Презентация PowerPoint</vt:lpstr>
      <vt:lpstr>Перелік тем</vt:lpstr>
      <vt:lpstr>РЕКОМЕНДОВАНА ЛІТЕРАТУРА: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освіти і науки України Херсонський державний університет Факультет економіки та менеджменту Кафедра фінансів, обліку та підприємництва   " ОСНОВИ ТОРГІВЕЛЬНОЇ ДІЯЛЬНОСТІ «   Галузь знань 07 Управління та адміністрування Спеціальність 076 «Підприємництво, торгівля та біржова діяльність» Ступінь вищої освіти бакалавр   ХЕРСОН</dc:title>
  <dc:creator>Пользователь Windows</dc:creator>
  <cp:lastModifiedBy>IPOSLENOVO</cp:lastModifiedBy>
  <cp:revision>19</cp:revision>
  <dcterms:created xsi:type="dcterms:W3CDTF">2020-05-28T12:18:49Z</dcterms:created>
  <dcterms:modified xsi:type="dcterms:W3CDTF">2020-06-05T11:41:52Z</dcterms:modified>
</cp:coreProperties>
</file>